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60" r:id="rId4"/>
    <p:sldId id="258" r:id="rId5"/>
    <p:sldId id="259" r:id="rId6"/>
    <p:sldId id="261" r:id="rId7"/>
    <p:sldId id="262" r:id="rId8"/>
    <p:sldId id="265" r:id="rId9"/>
    <p:sldId id="263"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57" d="100"/>
          <a:sy n="57" d="100"/>
        </p:scale>
        <p:origin x="-120" y="-4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D9D15A3E-63BF-734F-A945-92B2BD09BC3E}" type="datetimeFigureOut">
              <a:rPr lang="en-US" smtClean="0"/>
              <a:t>1/24/10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CD8F09-CFBF-1A4D-8263-29B9F5F2D2B9}" type="slidenum">
              <a:rPr lang="en-US" smtClean="0"/>
              <a:t>‹#›</a:t>
            </a:fld>
            <a:endParaRPr lang="en-US" dirty="0"/>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D9D15A3E-63BF-734F-A945-92B2BD09BC3E}" type="datetimeFigureOut">
              <a:rPr lang="en-US" smtClean="0"/>
              <a:t>1/24/10</a:t>
            </a:fld>
            <a:endParaRPr lang="en-US" dirty="0"/>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A5CD8F09-CFBF-1A4D-8263-29B9F5F2D2B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ct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D15A3E-63BF-734F-A945-92B2BD09BC3E}" type="datetimeFigureOut">
              <a:rPr lang="en-US" smtClean="0"/>
              <a:t>1/24/10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5CD8F09-CFBF-1A4D-8263-29B9F5F2D2B9}"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D9D15A3E-63BF-734F-A945-92B2BD09BC3E}" type="datetimeFigureOut">
              <a:rPr lang="en-US" smtClean="0"/>
              <a:t>1/24/10</a:t>
            </a:fld>
            <a:endParaRPr lang="en-US" dirty="0"/>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dirty="0"/>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A5CD8F09-CFBF-1A4D-8263-29B9F5F2D2B9}" type="slidenum">
              <a:rPr lang="en-US" smtClean="0"/>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9D15A3E-63BF-734F-A945-92B2BD09BC3E}" type="datetimeFigureOut">
              <a:rPr lang="en-US" smtClean="0"/>
              <a:t>1/24/10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CD8F09-CFBF-1A4D-8263-29B9F5F2D2B9}"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D9D15A3E-63BF-734F-A945-92B2BD09BC3E}" type="datetimeFigureOut">
              <a:rPr lang="en-US" smtClean="0"/>
              <a:t>1/24/10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CD8F09-CFBF-1A4D-8263-29B9F5F2D2B9}" type="slidenum">
              <a:rPr lang="en-US" smtClean="0"/>
              <a:t>‹#›</a:t>
            </a:fld>
            <a:endParaRPr lang="en-US" dirty="0"/>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9D15A3E-63BF-734F-A945-92B2BD09BC3E}" type="datetimeFigureOut">
              <a:rPr lang="en-US" smtClean="0"/>
              <a:t>1/24/10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CD8F09-CFBF-1A4D-8263-29B9F5F2D2B9}"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D9D15A3E-63BF-734F-A945-92B2BD09BC3E}" type="datetimeFigureOut">
              <a:rPr lang="en-US" smtClean="0"/>
              <a:t>1/24/10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CD8F09-CFBF-1A4D-8263-29B9F5F2D2B9}" type="slidenum">
              <a:rPr lang="en-US" smtClean="0"/>
              <a:t>‹#›</a:t>
            </a:fld>
            <a:endParaRPr lang="en-US" dirty="0"/>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dirty="0" smtClean="0"/>
              <a:t>Click icon to add picture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6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D15A3E-63BF-734F-A945-92B2BD09BC3E}" type="datetimeFigureOut">
              <a:rPr lang="en-US" smtClean="0"/>
              <a:t>1/24/10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CD8F09-CFBF-1A4D-8263-29B9F5F2D2B9}"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9D15A3E-63BF-734F-A945-92B2BD09BC3E}" type="datetimeFigureOut">
              <a:rPr lang="en-US" smtClean="0"/>
              <a:t>1/24/10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5CD8F09-CFBF-1A4D-8263-29B9F5F2D2B9}"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9D15A3E-63BF-734F-A945-92B2BD09BC3E}" type="datetimeFigureOut">
              <a:rPr lang="en-US" smtClean="0"/>
              <a:t>1/24/10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5CD8F09-CFBF-1A4D-8263-29B9F5F2D2B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9D15A3E-63BF-734F-A945-92B2BD09BC3E}" type="datetimeFigureOut">
              <a:rPr lang="en-US" smtClean="0"/>
              <a:t>1/24/10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5CD8F09-CFBF-1A4D-8263-29B9F5F2D2B9}" type="slidenum">
              <a:rPr lang="en-US" smtClean="0"/>
              <a:t>‹#›</a:t>
            </a:fld>
            <a:endParaRPr lang="en-US" dirty="0"/>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D9D15A3E-63BF-734F-A945-92B2BD09BC3E}" type="datetimeFigureOut">
              <a:rPr lang="en-US" smtClean="0"/>
              <a:t>1/24/10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5CD8F09-CFBF-1A4D-8263-29B9F5F2D2B9}"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D9D15A3E-63BF-734F-A945-92B2BD09BC3E}" type="datetimeFigureOut">
              <a:rPr lang="en-US" smtClean="0"/>
              <a:t>1/24/10</a:t>
            </a:fld>
            <a:endParaRPr lang="en-US" dirty="0"/>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A5CD8F09-CFBF-1A4D-8263-29B9F5F2D2B9}" type="slidenum">
              <a:rPr lang="en-US" smtClean="0"/>
              <a:t>‹#›</a:t>
            </a:fld>
            <a:endParaRPr lang="en-US" dirty="0"/>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D9D15A3E-63BF-734F-A945-92B2BD09BC3E}" type="datetimeFigureOut">
              <a:rPr lang="en-US" smtClean="0"/>
              <a:t>1/24/10</a:t>
            </a:fld>
            <a:endParaRPr lang="en-US" dirty="0"/>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dirty="0"/>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A5CD8F09-CFBF-1A4D-8263-29B9F5F2D2B9}"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13</a:t>
            </a:r>
            <a:r>
              <a:rPr lang="en-US" baseline="30000" dirty="0" smtClean="0"/>
              <a:t>th</a:t>
            </a:r>
            <a:r>
              <a:rPr lang="en-US" dirty="0" smtClean="0"/>
              <a:t>, 14</a:t>
            </a:r>
            <a:r>
              <a:rPr lang="en-US" baseline="30000" dirty="0" smtClean="0"/>
              <a:t>th</a:t>
            </a:r>
            <a:r>
              <a:rPr lang="en-US" dirty="0" smtClean="0"/>
              <a:t>, &amp; 15</a:t>
            </a:r>
            <a:r>
              <a:rPr lang="en-US" baseline="30000" dirty="0" smtClean="0"/>
              <a:t>th</a:t>
            </a:r>
            <a:r>
              <a:rPr lang="en-US" dirty="0" smtClean="0"/>
              <a:t> Amendments</a:t>
            </a:r>
            <a:endParaRPr lang="en-US" dirty="0"/>
          </a:p>
        </p:txBody>
      </p:sp>
      <p:sp>
        <p:nvSpPr>
          <p:cNvPr id="3" name="Subtitle 2"/>
          <p:cNvSpPr>
            <a:spLocks noGrp="1"/>
          </p:cNvSpPr>
          <p:nvPr>
            <p:ph type="subTitle" idx="1"/>
          </p:nvPr>
        </p:nvSpPr>
        <p:spPr/>
        <p:txBody>
          <a:bodyPr/>
          <a:lstStyle/>
          <a:p>
            <a:r>
              <a:rPr lang="en-US" dirty="0" smtClean="0"/>
              <a:t>Monday, January 25</a:t>
            </a:r>
            <a:r>
              <a:rPr lang="en-US" baseline="30000" dirty="0" smtClean="0"/>
              <a:t>th</a:t>
            </a:r>
            <a:r>
              <a:rPr lang="en-US" dirty="0" smtClean="0"/>
              <a:t>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a:t>
            </a:r>
            <a:r>
              <a:rPr lang="en-US" baseline="30000" dirty="0" smtClean="0"/>
              <a:t>th</a:t>
            </a:r>
            <a:r>
              <a:rPr lang="en-US" dirty="0" smtClean="0"/>
              <a:t> Amendment</a:t>
            </a:r>
            <a:endParaRPr lang="en-US" dirty="0"/>
          </a:p>
        </p:txBody>
      </p:sp>
      <p:sp>
        <p:nvSpPr>
          <p:cNvPr id="3" name="Content Placeholder 2"/>
          <p:cNvSpPr>
            <a:spLocks noGrp="1"/>
          </p:cNvSpPr>
          <p:nvPr>
            <p:ph idx="1"/>
          </p:nvPr>
        </p:nvSpPr>
        <p:spPr/>
        <p:txBody>
          <a:bodyPr>
            <a:normAutofit/>
          </a:bodyPr>
          <a:lstStyle/>
          <a:p>
            <a:pPr>
              <a:buNone/>
            </a:pPr>
            <a:r>
              <a:rPr lang="en-US" sz="3200" i="1" dirty="0" smtClean="0"/>
              <a:t>“The </a:t>
            </a:r>
            <a:r>
              <a:rPr lang="en-US" sz="3200" i="1" dirty="0" smtClean="0"/>
              <a:t>right of citizens of the United States to vote shall not be denied or abridged by the United States or by any State on account of race, color, or previous condition of </a:t>
            </a:r>
            <a:r>
              <a:rPr lang="en-US" sz="3200" i="1" dirty="0" smtClean="0"/>
              <a:t>servitude”</a:t>
            </a:r>
          </a:p>
          <a:p>
            <a:pPr>
              <a:buNone/>
            </a:pPr>
            <a:endParaRPr lang="en-US" sz="3200" dirty="0" smtClean="0"/>
          </a:p>
          <a:p>
            <a:pPr>
              <a:buFont typeface="Arial"/>
              <a:buChar char="•"/>
            </a:pPr>
            <a:r>
              <a:rPr lang="en-US" sz="3200" b="1" dirty="0" smtClean="0">
                <a:solidFill>
                  <a:schemeClr val="tx1"/>
                </a:solidFill>
              </a:rPr>
              <a:t>Summarized</a:t>
            </a:r>
            <a:r>
              <a:rPr lang="en-US" sz="3200" dirty="0" smtClean="0">
                <a:solidFill>
                  <a:schemeClr val="tx1"/>
                </a:solidFill>
              </a:rPr>
              <a:t>: gave all men the right to vote</a:t>
            </a:r>
            <a:endParaRPr lang="en-US" sz="3200" b="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normAutofit/>
          </a:bodyPr>
          <a:lstStyle/>
          <a:p>
            <a:r>
              <a:rPr lang="en-US" sz="3600" dirty="0" smtClean="0"/>
              <a:t>Syllabus needs to be signed </a:t>
            </a:r>
          </a:p>
          <a:p>
            <a:r>
              <a:rPr lang="en-US" sz="3600" dirty="0" smtClean="0"/>
              <a:t>Notebook Directions Sheet &amp; new binders</a:t>
            </a:r>
          </a:p>
          <a:p>
            <a:r>
              <a:rPr lang="en-US" sz="3600" dirty="0" smtClean="0"/>
              <a:t>New seats &amp; Daily </a:t>
            </a:r>
            <a:r>
              <a:rPr lang="en-US" sz="3600" dirty="0" smtClean="0"/>
              <a:t>L</a:t>
            </a:r>
            <a:r>
              <a:rPr lang="en-US" sz="3600" dirty="0" smtClean="0"/>
              <a:t>ogs</a:t>
            </a:r>
            <a:endParaRPr lang="en-US" sz="36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Civil War: 1861-1865</a:t>
            </a:r>
            <a:endParaRPr lang="en-US" dirty="0"/>
          </a:p>
        </p:txBody>
      </p:sp>
      <p:sp>
        <p:nvSpPr>
          <p:cNvPr id="3" name="Content Placeholder 2"/>
          <p:cNvSpPr>
            <a:spLocks noGrp="1"/>
          </p:cNvSpPr>
          <p:nvPr>
            <p:ph idx="1"/>
          </p:nvPr>
        </p:nvSpPr>
        <p:spPr>
          <a:xfrm>
            <a:off x="4595283" y="1828800"/>
            <a:ext cx="4328583" cy="4572000"/>
          </a:xfrm>
        </p:spPr>
        <p:txBody>
          <a:bodyPr>
            <a:normAutofit/>
          </a:bodyPr>
          <a:lstStyle/>
          <a:p>
            <a:r>
              <a:rPr lang="en-US" sz="2200" dirty="0" smtClean="0"/>
              <a:t>A Civil War is a war fought between groups in one country</a:t>
            </a:r>
          </a:p>
          <a:p>
            <a:r>
              <a:rPr lang="en-US" sz="2200" dirty="0" smtClean="0"/>
              <a:t>The American Civil War took place between the Union (North) vs. Confederacy (South)</a:t>
            </a:r>
          </a:p>
          <a:p>
            <a:r>
              <a:rPr lang="en-US" sz="2200" dirty="0" smtClean="0"/>
              <a:t>The main issue fought over was state’s rights to make decisions about slavery.</a:t>
            </a:r>
          </a:p>
          <a:p>
            <a:r>
              <a:rPr lang="en-US" sz="2200" dirty="0" smtClean="0"/>
              <a:t>The war ended in 1865 with the defeat of the Confederacy and the surrender at Appomattox </a:t>
            </a:r>
          </a:p>
          <a:p>
            <a:endParaRPr lang="en-US" dirty="0"/>
          </a:p>
        </p:txBody>
      </p:sp>
      <p:pic>
        <p:nvPicPr>
          <p:cNvPr id="4" name="Picture 3"/>
          <p:cNvPicPr>
            <a:picLocks noChangeAspect="1"/>
          </p:cNvPicPr>
          <p:nvPr/>
        </p:nvPicPr>
        <p:blipFill>
          <a:blip r:embed="rId2"/>
          <a:stretch>
            <a:fillRect/>
          </a:stretch>
        </p:blipFill>
        <p:spPr>
          <a:xfrm>
            <a:off x="389467" y="2051485"/>
            <a:ext cx="4205817" cy="407467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When</a:t>
            </a:r>
            <a:endParaRPr lang="en-US" dirty="0"/>
          </a:p>
        </p:txBody>
      </p:sp>
      <p:sp>
        <p:nvSpPr>
          <p:cNvPr id="3" name="Content Placeholder 2"/>
          <p:cNvSpPr>
            <a:spLocks noGrp="1"/>
          </p:cNvSpPr>
          <p:nvPr>
            <p:ph idx="1"/>
          </p:nvPr>
        </p:nvSpPr>
        <p:spPr>
          <a:xfrm>
            <a:off x="254530" y="1828800"/>
            <a:ext cx="4080404" cy="4297363"/>
          </a:xfrm>
        </p:spPr>
        <p:txBody>
          <a:bodyPr>
            <a:normAutofit lnSpcReduction="10000"/>
          </a:bodyPr>
          <a:lstStyle/>
          <a:p>
            <a:r>
              <a:rPr lang="en-US" dirty="0" smtClean="0"/>
              <a:t>Reconstruction began after the Civil War ended (1865)</a:t>
            </a:r>
          </a:p>
          <a:p>
            <a:r>
              <a:rPr lang="en-US" dirty="0" smtClean="0"/>
              <a:t>“Reconstruction” can be thought of as the United States’ attempts to rebuild after the losses of the Civil War</a:t>
            </a:r>
          </a:p>
          <a:p>
            <a:r>
              <a:rPr lang="en-US" dirty="0" smtClean="0"/>
              <a:t>Most historians say it officially began with the passage of the 13</a:t>
            </a:r>
            <a:r>
              <a:rPr lang="en-US" baseline="30000" dirty="0" smtClean="0"/>
              <a:t>th</a:t>
            </a:r>
            <a:r>
              <a:rPr lang="en-US" dirty="0" smtClean="0"/>
              <a:t> Amendment</a:t>
            </a:r>
            <a:endParaRPr lang="en-US" dirty="0"/>
          </a:p>
        </p:txBody>
      </p:sp>
      <p:pic>
        <p:nvPicPr>
          <p:cNvPr id="6" name="Picture 5"/>
          <p:cNvPicPr>
            <a:picLocks noChangeAspect="1"/>
          </p:cNvPicPr>
          <p:nvPr/>
        </p:nvPicPr>
        <p:blipFill>
          <a:blip r:embed="rId2"/>
          <a:stretch>
            <a:fillRect/>
          </a:stretch>
        </p:blipFill>
        <p:spPr>
          <a:xfrm>
            <a:off x="4775930" y="1575253"/>
            <a:ext cx="4028017" cy="499186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Why?</a:t>
            </a:r>
            <a:endParaRPr lang="en-US" dirty="0"/>
          </a:p>
        </p:txBody>
      </p:sp>
      <p:sp>
        <p:nvSpPr>
          <p:cNvPr id="3" name="Content Placeholder 2"/>
          <p:cNvSpPr>
            <a:spLocks noGrp="1"/>
          </p:cNvSpPr>
          <p:nvPr>
            <p:ph idx="1"/>
          </p:nvPr>
        </p:nvSpPr>
        <p:spPr>
          <a:xfrm>
            <a:off x="779462" y="1828800"/>
            <a:ext cx="7583489" cy="4297363"/>
          </a:xfrm>
        </p:spPr>
        <p:txBody>
          <a:bodyPr/>
          <a:lstStyle/>
          <a:p>
            <a:pPr>
              <a:buNone/>
            </a:pPr>
            <a:r>
              <a:rPr lang="en-US" dirty="0" smtClean="0"/>
              <a:t>There were several questions that still needed to be answered in the country.  Including:</a:t>
            </a:r>
          </a:p>
          <a:p>
            <a:pPr>
              <a:buFontTx/>
              <a:buChar char="-"/>
            </a:pPr>
            <a:r>
              <a:rPr lang="en-US" dirty="0" smtClean="0"/>
              <a:t>How would African Americans be treated now that they were free from slavery?</a:t>
            </a:r>
          </a:p>
          <a:p>
            <a:pPr>
              <a:buFontTx/>
              <a:buChar char="-"/>
            </a:pPr>
            <a:r>
              <a:rPr lang="en-US" dirty="0" smtClean="0"/>
              <a:t>What legal rights would former slaves have?</a:t>
            </a:r>
          </a:p>
          <a:p>
            <a:pPr>
              <a:buFontTx/>
              <a:buChar char="-"/>
            </a:pPr>
            <a:r>
              <a:rPr lang="en-US" dirty="0" smtClean="0"/>
              <a:t>How would Confederate states be brought back into the Union?</a:t>
            </a:r>
          </a:p>
          <a:p>
            <a:pPr>
              <a:buFontTx/>
              <a:buChar char="-"/>
            </a:pPr>
            <a:r>
              <a:rPr lang="en-US" dirty="0" smtClean="0"/>
              <a:t>What would be best for the nation?</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Amendment Process:</a:t>
            </a:r>
            <a:endParaRPr lang="en-US" dirty="0"/>
          </a:p>
        </p:txBody>
      </p:sp>
      <p:sp>
        <p:nvSpPr>
          <p:cNvPr id="3" name="Content Placeholder 2"/>
          <p:cNvSpPr>
            <a:spLocks noGrp="1"/>
          </p:cNvSpPr>
          <p:nvPr>
            <p:ph idx="1"/>
          </p:nvPr>
        </p:nvSpPr>
        <p:spPr>
          <a:xfrm>
            <a:off x="5859463" y="1828800"/>
            <a:ext cx="3284537" cy="4297363"/>
          </a:xfrm>
        </p:spPr>
        <p:txBody>
          <a:bodyPr/>
          <a:lstStyle/>
          <a:p>
            <a:r>
              <a:rPr lang="en-US" dirty="0" smtClean="0"/>
              <a:t>An </a:t>
            </a:r>
            <a:r>
              <a:rPr lang="en-US" b="1" dirty="0" smtClean="0"/>
              <a:t>amendment </a:t>
            </a:r>
            <a:r>
              <a:rPr lang="en-US" dirty="0" smtClean="0"/>
              <a:t>is a change made to the US Constitution</a:t>
            </a:r>
          </a:p>
          <a:p>
            <a:r>
              <a:rPr lang="en-US" dirty="0" smtClean="0"/>
              <a:t>In order to pass an amendment, 2/3 of Congress must vote for it.  If it does not receive 2/3 of the votes, then it does not pass.</a:t>
            </a:r>
          </a:p>
        </p:txBody>
      </p:sp>
      <p:pic>
        <p:nvPicPr>
          <p:cNvPr id="4" name="Picture 3"/>
          <p:cNvPicPr>
            <a:picLocks noChangeAspect="1"/>
          </p:cNvPicPr>
          <p:nvPr/>
        </p:nvPicPr>
        <p:blipFill>
          <a:blip r:embed="rId2"/>
          <a:stretch>
            <a:fillRect/>
          </a:stretch>
        </p:blipFill>
        <p:spPr>
          <a:xfrm>
            <a:off x="232219" y="2082800"/>
            <a:ext cx="5627244" cy="353906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Effects:</a:t>
            </a:r>
            <a:endParaRPr lang="en-US" dirty="0"/>
          </a:p>
        </p:txBody>
      </p:sp>
      <p:sp>
        <p:nvSpPr>
          <p:cNvPr id="3" name="Content Placeholder 2"/>
          <p:cNvSpPr>
            <a:spLocks noGrp="1"/>
          </p:cNvSpPr>
          <p:nvPr>
            <p:ph idx="1"/>
          </p:nvPr>
        </p:nvSpPr>
        <p:spPr/>
        <p:txBody>
          <a:bodyPr/>
          <a:lstStyle/>
          <a:p>
            <a:pPr>
              <a:buNone/>
            </a:pPr>
            <a:r>
              <a:rPr lang="en-US" dirty="0" smtClean="0"/>
              <a:t>An amendment can have several effects on the people or situation it was written for.  There are three main effects:</a:t>
            </a:r>
          </a:p>
          <a:p>
            <a:pPr marL="457200" indent="-457200">
              <a:buAutoNum type="arabicPeriod"/>
            </a:pPr>
            <a:r>
              <a:rPr lang="en-US" b="1" dirty="0" smtClean="0"/>
              <a:t>Political</a:t>
            </a:r>
            <a:r>
              <a:rPr lang="en-US" dirty="0" smtClean="0"/>
              <a:t>- changes a part of our </a:t>
            </a:r>
            <a:r>
              <a:rPr lang="en-US" u="sng" dirty="0" smtClean="0"/>
              <a:t>government</a:t>
            </a:r>
            <a:r>
              <a:rPr lang="en-US" dirty="0" smtClean="0"/>
              <a:t> or law</a:t>
            </a:r>
            <a:endParaRPr lang="en-US" u="sng" dirty="0" smtClean="0"/>
          </a:p>
          <a:p>
            <a:pPr marL="457200" indent="-457200">
              <a:buAutoNum type="arabicPeriod"/>
            </a:pPr>
            <a:r>
              <a:rPr lang="en-US" b="1" dirty="0" smtClean="0"/>
              <a:t>Economic</a:t>
            </a:r>
            <a:r>
              <a:rPr lang="en-US" dirty="0" smtClean="0"/>
              <a:t>- impacts </a:t>
            </a:r>
            <a:r>
              <a:rPr lang="en-US" u="sng" dirty="0" smtClean="0"/>
              <a:t>money </a:t>
            </a:r>
            <a:r>
              <a:rPr lang="en-US" dirty="0" smtClean="0"/>
              <a:t>or production</a:t>
            </a:r>
          </a:p>
          <a:p>
            <a:pPr marL="457200" indent="-457200">
              <a:buAutoNum type="arabicPeriod"/>
            </a:pPr>
            <a:r>
              <a:rPr lang="en-US" b="1" dirty="0" smtClean="0"/>
              <a:t>Social</a:t>
            </a:r>
            <a:r>
              <a:rPr lang="en-US" dirty="0" smtClean="0"/>
              <a:t>- effects </a:t>
            </a:r>
            <a:r>
              <a:rPr lang="en-US" u="sng" dirty="0" smtClean="0"/>
              <a:t>people </a:t>
            </a:r>
            <a:r>
              <a:rPr lang="en-US" dirty="0" smtClean="0"/>
              <a:t>or society</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a:t>
            </a:r>
            <a:r>
              <a:rPr lang="en-US" baseline="30000" dirty="0" smtClean="0"/>
              <a:t>th</a:t>
            </a:r>
            <a:r>
              <a:rPr lang="en-US" dirty="0" smtClean="0"/>
              <a:t> Amendment:</a:t>
            </a:r>
            <a:endParaRPr lang="en-US" dirty="0"/>
          </a:p>
        </p:txBody>
      </p:sp>
      <p:sp>
        <p:nvSpPr>
          <p:cNvPr id="3" name="Content Placeholder 2"/>
          <p:cNvSpPr>
            <a:spLocks noGrp="1"/>
          </p:cNvSpPr>
          <p:nvPr>
            <p:ph idx="1"/>
          </p:nvPr>
        </p:nvSpPr>
        <p:spPr/>
        <p:txBody>
          <a:bodyPr>
            <a:normAutofit/>
          </a:bodyPr>
          <a:lstStyle/>
          <a:p>
            <a:pPr>
              <a:buNone/>
            </a:pPr>
            <a:r>
              <a:rPr lang="en-US" sz="3000" i="1" dirty="0" smtClean="0"/>
              <a:t>“Neither </a:t>
            </a:r>
            <a:r>
              <a:rPr lang="en-US" sz="3000" i="1" dirty="0" smtClean="0"/>
              <a:t>slavery nor involuntary servitude, except as a punishment for crime whereof the party shall have been duly convicted, shall exist within the United States, or any place subject to </a:t>
            </a:r>
            <a:r>
              <a:rPr lang="en-US" sz="3000" i="1" dirty="0" smtClean="0"/>
              <a:t>their jurisdiction.”</a:t>
            </a:r>
          </a:p>
          <a:p>
            <a:pPr>
              <a:buNone/>
            </a:pPr>
            <a:endParaRPr lang="en-US" sz="3000" dirty="0" smtClean="0"/>
          </a:p>
          <a:p>
            <a:pPr>
              <a:buFont typeface="Arial"/>
              <a:buChar char="•"/>
            </a:pPr>
            <a:r>
              <a:rPr lang="en-US" sz="3000" b="1" dirty="0" smtClean="0">
                <a:solidFill>
                  <a:schemeClr val="tx1"/>
                </a:solidFill>
              </a:rPr>
              <a:t>Summarized: </a:t>
            </a:r>
            <a:r>
              <a:rPr lang="en-US" sz="3000" dirty="0" smtClean="0">
                <a:solidFill>
                  <a:schemeClr val="tx1"/>
                </a:solidFill>
              </a:rPr>
              <a:t>abolished slavery</a:t>
            </a:r>
            <a:endParaRPr lang="en-US" sz="3000" b="1"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a:t>
            </a:r>
            <a:r>
              <a:rPr lang="en-US" baseline="30000" dirty="0" smtClean="0"/>
              <a:t>th</a:t>
            </a:r>
            <a:r>
              <a:rPr lang="en-US" dirty="0" smtClean="0"/>
              <a:t> Amendment</a:t>
            </a:r>
            <a:endParaRPr lang="en-US" dirty="0"/>
          </a:p>
        </p:txBody>
      </p:sp>
      <p:sp>
        <p:nvSpPr>
          <p:cNvPr id="3" name="Content Placeholder 2"/>
          <p:cNvSpPr>
            <a:spLocks noGrp="1"/>
          </p:cNvSpPr>
          <p:nvPr>
            <p:ph idx="1"/>
          </p:nvPr>
        </p:nvSpPr>
        <p:spPr>
          <a:xfrm>
            <a:off x="203200" y="1557868"/>
            <a:ext cx="8940800" cy="4995332"/>
          </a:xfrm>
        </p:spPr>
        <p:txBody>
          <a:bodyPr>
            <a:normAutofit/>
          </a:bodyPr>
          <a:lstStyle/>
          <a:p>
            <a:pPr>
              <a:buNone/>
            </a:pPr>
            <a:r>
              <a:rPr lang="en-US" sz="2800" i="1" dirty="0" smtClean="0"/>
              <a:t>“All persons born or naturalized in the United States, and subject to the jurisdiction thereof, are citizens of the United States and of the State wherein they reside.  No States shall make or enforce any law which shall abridge the privileges or immunities of citizens of the United States; nor shall any State deprive any person of life, liberty, or property without due process of law; nor deny to any person within its jurisdiction the equal protection of the laws.”</a:t>
            </a:r>
          </a:p>
          <a:p>
            <a:pPr>
              <a:buNone/>
            </a:pPr>
            <a:endParaRPr lang="en-US" b="1" dirty="0" smtClean="0"/>
          </a:p>
          <a:p>
            <a:pPr>
              <a:buFont typeface="Arial"/>
              <a:buChar char="•"/>
            </a:pPr>
            <a:r>
              <a:rPr lang="en-US" sz="2800" b="1" dirty="0" smtClean="0">
                <a:solidFill>
                  <a:schemeClr val="tx1"/>
                </a:solidFill>
              </a:rPr>
              <a:t>Summarized: </a:t>
            </a:r>
            <a:r>
              <a:rPr lang="en-US" sz="2800" dirty="0" smtClean="0">
                <a:solidFill>
                  <a:schemeClr val="tx1"/>
                </a:solidFill>
              </a:rPr>
              <a:t>gave citizenship to all former slaves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66</TotalTime>
  <Words>495</Words>
  <Application>Microsoft Macintosh PowerPoint</Application>
  <PresentationFormat>On-screen Show (4:3)</PresentationFormat>
  <Paragraphs>41</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Precedent</vt:lpstr>
      <vt:lpstr>13th, 14th, &amp; 15th Amendments</vt:lpstr>
      <vt:lpstr>Announcements:</vt:lpstr>
      <vt:lpstr>The Civil War: 1861-1865</vt:lpstr>
      <vt:lpstr>Background: When</vt:lpstr>
      <vt:lpstr>Background: Why?</vt:lpstr>
      <vt:lpstr>The Amendment Process:</vt:lpstr>
      <vt:lpstr>Amendment Effects:</vt:lpstr>
      <vt:lpstr>13th Amendment:</vt:lpstr>
      <vt:lpstr>14th Amendment</vt:lpstr>
      <vt:lpstr>15th Amendment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13th, 14th, &amp; 15th Amendments</dc:title>
  <dc:creator>Amanda Hulme</dc:creator>
  <cp:lastModifiedBy>Amanda Hulme</cp:lastModifiedBy>
  <cp:revision>6</cp:revision>
  <dcterms:created xsi:type="dcterms:W3CDTF">2010-01-24T19:53:29Z</dcterms:created>
  <dcterms:modified xsi:type="dcterms:W3CDTF">2010-01-24T21:00:17Z</dcterms:modified>
</cp:coreProperties>
</file>